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77" r:id="rId7"/>
    <p:sldId id="273" r:id="rId8"/>
    <p:sldId id="264" r:id="rId9"/>
    <p:sldId id="280" r:id="rId10"/>
    <p:sldId id="281" r:id="rId11"/>
    <p:sldId id="265" r:id="rId12"/>
    <p:sldId id="266" r:id="rId13"/>
    <p:sldId id="278" r:id="rId14"/>
    <p:sldId id="279" r:id="rId15"/>
    <p:sldId id="270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56"/>
            <p14:sldId id="260"/>
            <p14:sldId id="277"/>
            <p14:sldId id="273"/>
            <p14:sldId id="264"/>
            <p14:sldId id="280"/>
            <p14:sldId id="281"/>
            <p14:sldId id="265"/>
            <p14:sldId id="266"/>
            <p14:sldId id="278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2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96328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83727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데드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레커닝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391473"/>
            <a:ext cx="998222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/>
              <a:t>데드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레커닝을</a:t>
            </a:r>
            <a:r>
              <a:rPr lang="ko-KR" altLang="en-US" sz="2000" dirty="0"/>
              <a:t> 사용하여 매 프레임 서버로 패킷을 전송하지 않고 일정시간 간격 또는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특정 이벤트 마다 패킷을 전송하고 서버에서 다음위치를 계산하고 이동시켜 성능을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향상시키겠습니다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AE02E41E-17AA-4678-A155-F089D301A12C}"/>
              </a:ext>
            </a:extLst>
          </p:cNvPr>
          <p:cNvSpPr/>
          <p:nvPr/>
        </p:nvSpPr>
        <p:spPr>
          <a:xfrm rot="5400000">
            <a:off x="1260000" y="414001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73684-9727-4E42-B775-A69F3962749C}"/>
              </a:ext>
            </a:extLst>
          </p:cNvPr>
          <p:cNvSpPr txBox="1"/>
          <p:nvPr/>
        </p:nvSpPr>
        <p:spPr>
          <a:xfrm>
            <a:off x="1663705" y="401400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베이스 연동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89A91-C98D-4A5F-98C1-23E78EC96A89}"/>
              </a:ext>
            </a:extLst>
          </p:cNvPr>
          <p:cNvSpPr txBox="1"/>
          <p:nvPr/>
        </p:nvSpPr>
        <p:spPr>
          <a:xfrm>
            <a:off x="1663705" y="4568207"/>
            <a:ext cx="1057212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데이터 베이스 연동을 </a:t>
            </a:r>
            <a:r>
              <a:rPr lang="ko-KR" altLang="en-US" sz="2000"/>
              <a:t>통해 게임이 </a:t>
            </a:r>
            <a:r>
              <a:rPr lang="ko-KR" altLang="en-US" sz="2000" dirty="0"/>
              <a:t>종료되어도 데이터를 보존할 수 있도록 데이터베이스에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플레이어의 정보를 저장한다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6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48690" y="438853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45712-B036-40EE-8666-2C751F2DCC08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A399B-F1BE-4779-BCC4-C6F64E33F6AE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D7E40-2223-4B83-BE4C-D90CDAA673EF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492CCA-A235-4596-B801-812B29B2ABC6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D95739-6060-4FC2-BF80-5A0811552F91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31CDC-7194-4C01-9B54-4047DC1D4781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54532" y="5209616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개인별 준비 현황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9E05163E-4DD5-4AC7-81F8-330EF968E9AB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CB303-F8FF-4E5F-8486-4F627A24775E}"/>
              </a:ext>
            </a:extLst>
          </p:cNvPr>
          <p:cNvSpPr txBox="1"/>
          <p:nvPr/>
        </p:nvSpPr>
        <p:spPr>
          <a:xfrm>
            <a:off x="1658370" y="13945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7964C6B-6C4A-49F7-8E1B-35CA05B4601F}"/>
              </a:ext>
            </a:extLst>
          </p:cNvPr>
          <p:cNvSpPr/>
          <p:nvPr/>
        </p:nvSpPr>
        <p:spPr>
          <a:xfrm rot="5400000">
            <a:off x="4773947" y="149108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EEBB9-027A-433F-940D-A22CE63BAE8F}"/>
              </a:ext>
            </a:extLst>
          </p:cNvPr>
          <p:cNvSpPr txBox="1"/>
          <p:nvPr/>
        </p:nvSpPr>
        <p:spPr>
          <a:xfrm>
            <a:off x="5172317" y="13988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9" name="순서도: 추출 38">
            <a:extLst>
              <a:ext uri="{FF2B5EF4-FFF2-40B4-BE49-F238E27FC236}">
                <a16:creationId xmlns:a16="http://schemas.microsoft.com/office/drawing/2014/main" id="{BA0BD5E8-2C4D-4B7D-8F40-8539E3BD5CDF}"/>
              </a:ext>
            </a:extLst>
          </p:cNvPr>
          <p:cNvSpPr/>
          <p:nvPr/>
        </p:nvSpPr>
        <p:spPr>
          <a:xfrm rot="5400000">
            <a:off x="8287894" y="148311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28F412-3D93-4131-A282-3B7E53FFCFED}"/>
              </a:ext>
            </a:extLst>
          </p:cNvPr>
          <p:cNvSpPr txBox="1"/>
          <p:nvPr/>
        </p:nvSpPr>
        <p:spPr>
          <a:xfrm>
            <a:off x="8686264" y="13908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김효림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A63A9-91EC-4E20-8970-B09CF02EA9E4}"/>
              </a:ext>
            </a:extLst>
          </p:cNvPr>
          <p:cNvSpPr txBox="1"/>
          <p:nvPr/>
        </p:nvSpPr>
        <p:spPr>
          <a:xfrm>
            <a:off x="1288813" y="2042585"/>
            <a:ext cx="323494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네트워크 게임 프로그래밍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게임 서버 프로그래밍 </a:t>
            </a:r>
            <a:br>
              <a:rPr lang="en-US" altLang="ko-KR" sz="2000" dirty="0"/>
            </a:b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3A6F3-0921-40DD-BF03-06AE668A4310}"/>
              </a:ext>
            </a:extLst>
          </p:cNvPr>
          <p:cNvSpPr txBox="1"/>
          <p:nvPr/>
        </p:nvSpPr>
        <p:spPr>
          <a:xfrm>
            <a:off x="4668700" y="1991920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3BCBE3-2CC9-4BD1-98A6-A8CA08043D65}"/>
              </a:ext>
            </a:extLst>
          </p:cNvPr>
          <p:cNvSpPr txBox="1"/>
          <p:nvPr/>
        </p:nvSpPr>
        <p:spPr>
          <a:xfrm>
            <a:off x="8266117" y="1949733"/>
            <a:ext cx="359741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C, C++ </a:t>
            </a:r>
            <a:r>
              <a:rPr lang="ko-KR" altLang="en-US" sz="2000" dirty="0"/>
              <a:t>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STL</a:t>
            </a:r>
            <a:r>
              <a:rPr lang="ko-KR" altLang="en-US" sz="2000" dirty="0"/>
              <a:t> 수강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3D</a:t>
            </a:r>
            <a:r>
              <a:rPr lang="ko-KR" altLang="en-US" sz="2000" dirty="0"/>
              <a:t>게임프로그래밍</a:t>
            </a:r>
            <a:r>
              <a:rPr lang="en-US" altLang="ko-KR" sz="2000" dirty="0"/>
              <a:t>1, 2 </a:t>
            </a:r>
            <a:r>
              <a:rPr lang="ko-KR" altLang="en-US" sz="2000" dirty="0"/>
              <a:t>수강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620543-C8AC-4A45-8444-0298CDBA8AA9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97342-7716-4A82-A6E9-212C239CA383}"/>
              </a:ext>
            </a:extLst>
          </p:cNvPr>
          <p:cNvSpPr txBox="1"/>
          <p:nvPr/>
        </p:nvSpPr>
        <p:spPr>
          <a:xfrm>
            <a:off x="154532" y="600237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7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1CFA7-B329-47FB-9746-C987E29EE630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01DBA1-F434-4666-A25F-BD41811BB7A2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DEFE69-4549-48D2-BBF2-52376353CE30}"/>
              </a:ext>
            </a:extLst>
          </p:cNvPr>
          <p:cNvSpPr txBox="1"/>
          <p:nvPr/>
        </p:nvSpPr>
        <p:spPr>
          <a:xfrm>
            <a:off x="194360" y="366966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4C9C26-4916-4BD2-BC51-BAC92ECBF4F1}"/>
              </a:ext>
            </a:extLst>
          </p:cNvPr>
          <p:cNvSpPr txBox="1"/>
          <p:nvPr/>
        </p:nvSpPr>
        <p:spPr>
          <a:xfrm>
            <a:off x="194360" y="448894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8CDC1D-A228-43D7-B927-22E53268FC30}"/>
              </a:ext>
            </a:extLst>
          </p:cNvPr>
          <p:cNvSpPr txBox="1"/>
          <p:nvPr/>
        </p:nvSpPr>
        <p:spPr>
          <a:xfrm>
            <a:off x="194360" y="530822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내용 개체 틀 4">
            <a:extLst>
              <a:ext uri="{FF2B5EF4-FFF2-40B4-BE49-F238E27FC236}">
                <a16:creationId xmlns:a16="http://schemas.microsoft.com/office/drawing/2014/main" id="{B4B43F53-925C-44B1-B10F-765B0CC1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9" y="1801518"/>
            <a:ext cx="11049351" cy="397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7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6099610" y="244999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6099610" y="173467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6099610" y="101936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6096000" y="3165311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6096000" y="3880627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096000" y="4595943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개인별 준비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096000" y="5311259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7.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57836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</a:t>
            </a:r>
            <a:r>
              <a:rPr lang="en-US" altLang="ko-KR" sz="2000" dirty="0"/>
              <a:t>: 1000</a:t>
            </a:r>
            <a:r>
              <a:rPr lang="ko-KR" altLang="en-US" sz="2000" dirty="0"/>
              <a:t>명 내외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66DF8-6BE0-4883-B927-25A5FD184CF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168EC6-D171-4B0D-B856-019A73B7C469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A8546-6121-445A-B50E-C33CB799C761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8DA1B-3968-451C-8392-286BD9FBB782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2885CD-EDE1-47F6-BC49-24240B1044F9}"/>
              </a:ext>
            </a:extLst>
          </p:cNvPr>
          <p:cNvSpPr txBox="1"/>
          <p:nvPr/>
        </p:nvSpPr>
        <p:spPr>
          <a:xfrm>
            <a:off x="143714" y="114404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2C38C6-255C-45FE-BF36-F49D21EA8AAA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483BF1-8EF9-4434-AF55-07D88DD3BFE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762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68638" y="1271851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/>
              <a:t>전염병으로 </a:t>
            </a:r>
            <a:r>
              <a:rPr lang="ko-KR" altLang="en-US" sz="2200" dirty="0"/>
              <a:t>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6F1-DE8C-4A5A-93A8-A5B1E9A4D2ED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B565F1-C1E7-4C90-AE08-89B0F8CD5731}"/>
              </a:ext>
            </a:extLst>
          </p:cNvPr>
          <p:cNvGrpSpPr/>
          <p:nvPr/>
        </p:nvGrpSpPr>
        <p:grpSpPr>
          <a:xfrm>
            <a:off x="1040130" y="2554640"/>
            <a:ext cx="11252540" cy="4072829"/>
            <a:chOff x="1119225" y="1091789"/>
            <a:chExt cx="11252540" cy="40728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80A0B5-3C75-412B-AEA3-A65BB2F4A8AC}"/>
                </a:ext>
              </a:extLst>
            </p:cNvPr>
            <p:cNvSpPr txBox="1"/>
            <p:nvPr/>
          </p:nvSpPr>
          <p:spPr>
            <a:xfrm>
              <a:off x="5976279" y="1091789"/>
              <a:ext cx="4876656" cy="1550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/>
                <a:t>플레이어는 혹한과 혹서를 </a:t>
              </a:r>
              <a:endParaRPr lang="en-US" altLang="ko-KR" sz="2200" dirty="0"/>
            </a:p>
            <a:p>
              <a:pPr>
                <a:lnSpc>
                  <a:spcPct val="150000"/>
                </a:lnSpc>
              </a:pPr>
              <a:r>
                <a:rPr lang="ko-KR" altLang="en-US" sz="2200" dirty="0"/>
                <a:t>돌아다니면서 플레이하며</a:t>
              </a:r>
              <a:r>
                <a:rPr lang="en-US" altLang="ko-KR" sz="2200" dirty="0"/>
                <a:t>, </a:t>
              </a:r>
              <a:r>
                <a:rPr lang="ko-KR" altLang="en-US" sz="2200" dirty="0" err="1"/>
                <a:t>맵에</a:t>
              </a:r>
              <a:r>
                <a:rPr lang="ko-KR" altLang="en-US" sz="2200" dirty="0"/>
                <a:t> 따라 </a:t>
              </a:r>
              <a:endParaRPr lang="en-US" altLang="ko-KR" sz="2200" dirty="0"/>
            </a:p>
            <a:p>
              <a:pPr>
                <a:lnSpc>
                  <a:spcPct val="150000"/>
                </a:lnSpc>
              </a:pPr>
              <a:r>
                <a:rPr lang="ko-KR" altLang="en-US" sz="2200" dirty="0"/>
                <a:t>온도가 변한다</a:t>
              </a:r>
              <a:r>
                <a:rPr lang="en-US" altLang="ko-KR" sz="2200" dirty="0"/>
                <a:t>.</a:t>
              </a:r>
              <a:endParaRPr lang="ko-KR" altLang="en-US" sz="2200" dirty="0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3E881D-C9FE-4EE8-A595-6116DF665420}"/>
                </a:ext>
              </a:extLst>
            </p:cNvPr>
            <p:cNvGrpSpPr/>
            <p:nvPr/>
          </p:nvGrpSpPr>
          <p:grpSpPr>
            <a:xfrm>
              <a:off x="1119225" y="1142183"/>
              <a:ext cx="4472352" cy="3484109"/>
              <a:chOff x="1035433" y="993001"/>
              <a:chExt cx="5258534" cy="4353533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042190DC-3BF2-47E1-99B8-47B1958C8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433" y="993001"/>
                <a:ext cx="5258534" cy="4353533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CC9CB1-E137-4048-93A3-A774A51849BA}"/>
                  </a:ext>
                </a:extLst>
              </p:cNvPr>
              <p:cNvSpPr txBox="1"/>
              <p:nvPr/>
            </p:nvSpPr>
            <p:spPr>
              <a:xfrm>
                <a:off x="5091859" y="2666776"/>
                <a:ext cx="68559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0B0F0"/>
                    </a:solidFill>
                  </a:rPr>
                  <a:t>혹한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B5F611-85EB-48B8-9A34-528DC8346C97}"/>
                  </a:ext>
                </a:extLst>
              </p:cNvPr>
              <p:cNvSpPr txBox="1"/>
              <p:nvPr/>
            </p:nvSpPr>
            <p:spPr>
              <a:xfrm>
                <a:off x="1685978" y="2642591"/>
                <a:ext cx="685594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혹서</a:t>
                </a:r>
              </a:p>
            </p:txBody>
          </p:sp>
          <p:sp>
            <p:nvSpPr>
              <p:cNvPr id="20" name="화살표: 위로 구부러짐 19">
                <a:extLst>
                  <a:ext uri="{FF2B5EF4-FFF2-40B4-BE49-F238E27FC236}">
                    <a16:creationId xmlns:a16="http://schemas.microsoft.com/office/drawing/2014/main" id="{0601190A-A02A-4677-B467-E0A39BE19378}"/>
                  </a:ext>
                </a:extLst>
              </p:cNvPr>
              <p:cNvSpPr/>
              <p:nvPr/>
            </p:nvSpPr>
            <p:spPr>
              <a:xfrm>
                <a:off x="1827062" y="3462379"/>
                <a:ext cx="3760340" cy="1024170"/>
              </a:xfrm>
              <a:prstGeom prst="curvedUpArrow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9632754-1C62-4C4C-AAB5-630F4E45344F}"/>
                </a:ext>
              </a:extLst>
            </p:cNvPr>
            <p:cNvGrpSpPr/>
            <p:nvPr/>
          </p:nvGrpSpPr>
          <p:grpSpPr>
            <a:xfrm>
              <a:off x="5663924" y="3241193"/>
              <a:ext cx="6707841" cy="1704764"/>
              <a:chOff x="2095669" y="4845113"/>
              <a:chExt cx="9168581" cy="205307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1F8F72B-8303-495A-8021-167EE290D2F3}"/>
                  </a:ext>
                </a:extLst>
              </p:cNvPr>
              <p:cNvGrpSpPr/>
              <p:nvPr/>
            </p:nvGrpSpPr>
            <p:grpSpPr>
              <a:xfrm>
                <a:off x="2095669" y="5662909"/>
                <a:ext cx="7754787" cy="600701"/>
                <a:chOff x="1714065" y="5702392"/>
                <a:chExt cx="4776487" cy="378669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FE98F998-0692-4F68-8657-6F6794519F52}"/>
                    </a:ext>
                  </a:extLst>
                </p:cNvPr>
                <p:cNvSpPr/>
                <p:nvPr/>
              </p:nvSpPr>
              <p:spPr>
                <a:xfrm>
                  <a:off x="2289045" y="5788587"/>
                  <a:ext cx="3694646" cy="5893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ECE4BDCA-04BB-4673-A3DC-0FE8FCD9B9F5}"/>
                    </a:ext>
                  </a:extLst>
                </p:cNvPr>
                <p:cNvSpPr/>
                <p:nvPr/>
              </p:nvSpPr>
              <p:spPr>
                <a:xfrm>
                  <a:off x="2275192" y="5891727"/>
                  <a:ext cx="3694646" cy="170916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그래픽 38" descr="온도계 단색으로 채워진">
                  <a:extLst>
                    <a:ext uri="{FF2B5EF4-FFF2-40B4-BE49-F238E27FC236}">
                      <a16:creationId xmlns:a16="http://schemas.microsoft.com/office/drawing/2014/main" id="{BADD03D1-0A34-4D18-A9CF-89C846712B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97099" y="5702392"/>
                  <a:ext cx="593453" cy="378669"/>
                </a:xfrm>
                <a:prstGeom prst="rect">
                  <a:avLst/>
                </a:prstGeom>
              </p:spPr>
            </p:pic>
            <p:pic>
              <p:nvPicPr>
                <p:cNvPr id="40" name="그래픽 39" descr="닭 다리 단색으로 채워진">
                  <a:extLst>
                    <a:ext uri="{FF2B5EF4-FFF2-40B4-BE49-F238E27FC236}">
                      <a16:creationId xmlns:a16="http://schemas.microsoft.com/office/drawing/2014/main" id="{B96E3F1E-B3AD-455C-8D34-637562169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9579856">
                  <a:off x="1714065" y="5702392"/>
                  <a:ext cx="593453" cy="378669"/>
                </a:xfrm>
                <a:prstGeom prst="rect">
                  <a:avLst/>
                </a:prstGeom>
              </p:spPr>
            </p:pic>
          </p:grpSp>
          <p:cxnSp>
            <p:nvCxnSpPr>
              <p:cNvPr id="28" name="연결선: 꺾임 27">
                <a:extLst>
                  <a:ext uri="{FF2B5EF4-FFF2-40B4-BE49-F238E27FC236}">
                    <a16:creationId xmlns:a16="http://schemas.microsoft.com/office/drawing/2014/main" id="{5516D395-BFB8-4526-B7C2-EC7DA41360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2884" y="5427553"/>
                <a:ext cx="609614" cy="36290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연결선: 꺾임 29">
                <a:extLst>
                  <a:ext uri="{FF2B5EF4-FFF2-40B4-BE49-F238E27FC236}">
                    <a16:creationId xmlns:a16="http://schemas.microsoft.com/office/drawing/2014/main" id="{67D643AF-817A-4844-95E2-5A63C4EE21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937" y="6236949"/>
                <a:ext cx="786569" cy="43041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35C853A2-5BC1-4286-962B-7BF7180714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5987" y="5435605"/>
                <a:ext cx="408590" cy="26739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1525B8A1-4009-4CF3-8E02-E57B76D5AB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2789044" y="5223005"/>
                <a:ext cx="549105" cy="79573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95D1C1-D6F3-4EA6-B503-045613BFFDAB}"/>
                  </a:ext>
                </a:extLst>
              </p:cNvPr>
              <p:cNvSpPr txBox="1"/>
              <p:nvPr/>
            </p:nvSpPr>
            <p:spPr>
              <a:xfrm>
                <a:off x="5946160" y="5116953"/>
                <a:ext cx="17427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에너지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9F46D6-ED7E-431D-9AB3-08E32F5458DF}"/>
                  </a:ext>
                </a:extLst>
              </p:cNvPr>
              <p:cNvSpPr txBox="1"/>
              <p:nvPr/>
            </p:nvSpPr>
            <p:spPr>
              <a:xfrm>
                <a:off x="9799474" y="5196721"/>
                <a:ext cx="1464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체온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0DED33-91FB-4B81-B837-A08B827CA86D}"/>
                  </a:ext>
                </a:extLst>
              </p:cNvPr>
              <p:cNvSpPr txBox="1"/>
              <p:nvPr/>
            </p:nvSpPr>
            <p:spPr>
              <a:xfrm>
                <a:off x="6713024" y="6436525"/>
                <a:ext cx="15202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체력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DB8889-3FCA-48D2-8564-35EC42CDA037}"/>
                  </a:ext>
                </a:extLst>
              </p:cNvPr>
              <p:cNvSpPr txBox="1"/>
              <p:nvPr/>
            </p:nvSpPr>
            <p:spPr>
              <a:xfrm>
                <a:off x="2917046" y="4845113"/>
                <a:ext cx="1394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공복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A0B660-9C67-4986-914C-F059F9265FBC}"/>
                </a:ext>
              </a:extLst>
            </p:cNvPr>
            <p:cNvSpPr txBox="1"/>
            <p:nvPr/>
          </p:nvSpPr>
          <p:spPr>
            <a:xfrm>
              <a:off x="2566796" y="4629920"/>
              <a:ext cx="2268570" cy="5346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dirty="0"/>
                <a:t>1000 * 1000 (m)</a:t>
              </a:r>
              <a:endParaRPr lang="ko-KR" alt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178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소개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030932" y="362982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BE06D1-C3F1-412B-B6FB-61F1BD5C967C}"/>
              </a:ext>
            </a:extLst>
          </p:cNvPr>
          <p:cNvSpPr txBox="1"/>
          <p:nvPr/>
        </p:nvSpPr>
        <p:spPr>
          <a:xfrm>
            <a:off x="156260" y="189749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4A0CA0-FD8D-4915-8CF9-FB18A8D3EB7E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E43EE7-F4FE-4926-84E2-ABAFE58217DF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5B4A1D-15DD-4C6D-AF3B-F38C8B864075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2D0E17-6D48-4D51-879F-6237768FF69C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DBD7B-167B-4D15-8202-9F6BC35CBD7D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06E68D-73D4-4F18-A4ED-F32C57986350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54532" y="27598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방법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854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게임 중 반필수적 요소</a:t>
            </a:r>
            <a:r>
              <a:rPr lang="en-US" altLang="ko-KR" sz="2400" dirty="0"/>
              <a:t>(Ex.</a:t>
            </a:r>
            <a:r>
              <a:rPr lang="ko-KR" altLang="en-US" sz="2400" dirty="0"/>
              <a:t>식사</a:t>
            </a:r>
            <a:r>
              <a:rPr lang="en-US" altLang="ko-KR" sz="2400" dirty="0"/>
              <a:t>, </a:t>
            </a:r>
            <a:r>
              <a:rPr lang="ko-KR" altLang="en-US" sz="2400" dirty="0"/>
              <a:t>체온조절</a:t>
            </a:r>
            <a:r>
              <a:rPr lang="en-US" altLang="ko-KR" sz="2400" dirty="0"/>
              <a:t>)</a:t>
            </a:r>
            <a:r>
              <a:rPr lang="ko-KR" altLang="en-US" sz="2400" dirty="0"/>
              <a:t>를 상시적으로 행동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215E6-F379-4E76-8B1F-F3F14DF594E0}"/>
              </a:ext>
            </a:extLst>
          </p:cNvPr>
          <p:cNvSpPr txBox="1"/>
          <p:nvPr/>
        </p:nvSpPr>
        <p:spPr>
          <a:xfrm>
            <a:off x="194360" y="36665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89E28-D4D8-4F4E-AAF8-AC432D440BFF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EE5EA-7BB9-420B-B7E5-71D8EC95B33F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5D3C30-8830-45CF-809C-F382EB903A07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D952-884B-4451-AF20-8F90B31FF78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4C7A5E-5246-44C0-8906-0AA1A809C6B4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94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클라이언트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342116" y="42850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745821" y="41590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745821" y="4713280"/>
            <a:ext cx="5330305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광원의 위치로 카메라 이동 후 각 정점의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깊이를 구하여 그림자 맵</a:t>
            </a:r>
            <a:r>
              <a:rPr lang="en-US" altLang="ko-KR" sz="2000" dirty="0"/>
              <a:t>(</a:t>
            </a:r>
            <a:r>
              <a:rPr lang="ko-KR" altLang="en-US" sz="2000" dirty="0"/>
              <a:t>깊이 버퍼</a:t>
            </a:r>
            <a:r>
              <a:rPr lang="en-US" altLang="ko-KR" sz="2000" dirty="0"/>
              <a:t>)</a:t>
            </a:r>
            <a:r>
              <a:rPr lang="ko-KR" altLang="en-US" sz="2000" dirty="0"/>
              <a:t> 생성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그림자를</a:t>
            </a:r>
            <a:r>
              <a:rPr lang="en-US" altLang="ko-KR" sz="2000" dirty="0"/>
              <a:t> </a:t>
            </a:r>
            <a:r>
              <a:rPr lang="ko-KR" altLang="en-US" sz="2000" dirty="0"/>
              <a:t>렌더링하는 방식으로 그림자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길이와 방향 구현</a:t>
            </a:r>
            <a:endParaRPr lang="en-US" altLang="ko-KR" sz="2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721A2E-A90E-4BAF-AF42-3738CFC50387}"/>
              </a:ext>
            </a:extLst>
          </p:cNvPr>
          <p:cNvGrpSpPr/>
          <p:nvPr/>
        </p:nvGrpSpPr>
        <p:grpSpPr>
          <a:xfrm>
            <a:off x="6722624" y="4160006"/>
            <a:ext cx="5022318" cy="1912751"/>
            <a:chOff x="6722624" y="4160006"/>
            <a:chExt cx="5022318" cy="1912751"/>
          </a:xfrm>
        </p:grpSpPr>
        <p:sp>
          <p:nvSpPr>
            <p:cNvPr id="16" name="순서도: 추출 15">
              <a:extLst>
                <a:ext uri="{FF2B5EF4-FFF2-40B4-BE49-F238E27FC236}">
                  <a16:creationId xmlns:a16="http://schemas.microsoft.com/office/drawing/2014/main" id="{F0024226-2D17-46C6-950E-2164168248CF}"/>
                </a:ext>
              </a:extLst>
            </p:cNvPr>
            <p:cNvSpPr/>
            <p:nvPr/>
          </p:nvSpPr>
          <p:spPr>
            <a:xfrm rot="5400000">
              <a:off x="6693811" y="4277792"/>
              <a:ext cx="277504" cy="219877"/>
            </a:xfrm>
            <a:prstGeom prst="flowChartExtra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30A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D72BFE-686F-4B40-A09F-98E7A1963640}"/>
                </a:ext>
              </a:extLst>
            </p:cNvPr>
            <p:cNvSpPr txBox="1"/>
            <p:nvPr/>
          </p:nvSpPr>
          <p:spPr>
            <a:xfrm>
              <a:off x="7088387" y="4160006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/>
                <a:t>물 반사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5088CF-1331-41CA-A060-695F6BA78275}"/>
                </a:ext>
              </a:extLst>
            </p:cNvPr>
            <p:cNvSpPr txBox="1"/>
            <p:nvPr/>
          </p:nvSpPr>
          <p:spPr>
            <a:xfrm>
              <a:off x="7097516" y="4654933"/>
              <a:ext cx="4647426" cy="1417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/>
                <a:t>물 밑에서 카메라를 사용하여 카메라의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 </a:t>
              </a:r>
              <a:r>
                <a:rPr lang="ko-KR" altLang="en-US" sz="2000" dirty="0" err="1"/>
                <a:t>렌더</a:t>
              </a:r>
              <a:r>
                <a:rPr lang="ko-KR" altLang="en-US" sz="2000" dirty="0"/>
                <a:t> 타겟을 물 표면에 입혀 주어서 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객체가 물에 비춰지도록 구현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E4A81B8A-7DCF-4346-BE65-0CC67585467D}"/>
              </a:ext>
            </a:extLst>
          </p:cNvPr>
          <p:cNvSpPr/>
          <p:nvPr/>
        </p:nvSpPr>
        <p:spPr>
          <a:xfrm rot="5400000">
            <a:off x="6693812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4E0110-F55E-4260-A002-11DEA30F0BBC}"/>
              </a:ext>
            </a:extLst>
          </p:cNvPr>
          <p:cNvSpPr txBox="1"/>
          <p:nvPr/>
        </p:nvSpPr>
        <p:spPr>
          <a:xfrm>
            <a:off x="7097517" y="146688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후처리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0DBFBC-EF93-44E5-9EA2-B435678328C9}"/>
              </a:ext>
            </a:extLst>
          </p:cNvPr>
          <p:cNvSpPr txBox="1"/>
          <p:nvPr/>
        </p:nvSpPr>
        <p:spPr>
          <a:xfrm>
            <a:off x="6980345" y="2034169"/>
            <a:ext cx="5330304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인접 픽셀들의 가중치를 구해 픽셀의 색상을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결정하여 흐림 효과를 주는 </a:t>
            </a:r>
            <a:r>
              <a:rPr lang="en-US" altLang="ko-KR" sz="2000" dirty="0"/>
              <a:t>Depth of field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효과 구현</a:t>
            </a: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1342116" y="157065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745821" y="147317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1745821" y="1973087"/>
            <a:ext cx="362150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일몰 일출을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방향성 조명</a:t>
            </a:r>
            <a:r>
              <a:rPr lang="en-US" altLang="ko-KR" sz="2000" dirty="0"/>
              <a:t>, </a:t>
            </a:r>
            <a:r>
              <a:rPr lang="ko-KR" altLang="en-US" sz="2000" dirty="0"/>
              <a:t>점 조명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357436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479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- 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서버</a:t>
            </a: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5928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4668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시야처리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2021082"/>
            <a:ext cx="10289996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Object</a:t>
            </a:r>
            <a:r>
              <a:rPr lang="ko-KR" altLang="en-US" sz="2000" dirty="0"/>
              <a:t>를 관리하는 자료구조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Unordered_set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맵을</a:t>
            </a:r>
            <a:r>
              <a:rPr lang="ko-KR" altLang="en-US" sz="2000" dirty="0"/>
              <a:t> 시야의 </a:t>
            </a:r>
            <a:r>
              <a:rPr lang="en-US" altLang="ko-KR" sz="2000" dirty="0"/>
              <a:t>2</a:t>
            </a:r>
            <a:r>
              <a:rPr lang="ko-KR" altLang="en-US" sz="2000" dirty="0"/>
              <a:t>배 정도되는 크기의 섹터로 나눈 뒤 플레이어의 시야에 포함된 섹터에서만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Object</a:t>
            </a:r>
            <a:r>
              <a:rPr lang="ko-KR" altLang="en-US" sz="2000" dirty="0"/>
              <a:t>를 검색하는 방식으로 하여 최대 </a:t>
            </a:r>
            <a:r>
              <a:rPr lang="en-US" altLang="ko-KR" sz="2000" dirty="0"/>
              <a:t>4</a:t>
            </a:r>
            <a:r>
              <a:rPr lang="ko-KR" altLang="en-US" sz="2000" dirty="0"/>
              <a:t>개의 섹터를 검색합니다</a:t>
            </a:r>
            <a:r>
              <a:rPr lang="en-US" altLang="ko-KR" sz="2000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845</Words>
  <Application>Microsoft Office PowerPoint</Application>
  <PresentationFormat>와이드스크린</PresentationFormat>
  <Paragraphs>276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84</cp:revision>
  <dcterms:created xsi:type="dcterms:W3CDTF">2020-12-04T05:45:57Z</dcterms:created>
  <dcterms:modified xsi:type="dcterms:W3CDTF">2020-12-27T15:05:35Z</dcterms:modified>
</cp:coreProperties>
</file>